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69" r:id="rId9"/>
    <p:sldId id="271" r:id="rId10"/>
    <p:sldId id="274" r:id="rId11"/>
    <p:sldId id="278" r:id="rId12"/>
    <p:sldId id="279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8" r:id="rId25"/>
    <p:sldId id="299" r:id="rId26"/>
    <p:sldId id="302" r:id="rId27"/>
    <p:sldId id="303" r:id="rId28"/>
    <p:sldId id="304" r:id="rId29"/>
    <p:sldId id="307" r:id="rId30"/>
    <p:sldId id="308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33175" r="-74" b="4833"/>
          <a:stretch/>
        </p:blipFill>
        <p:spPr>
          <a:xfrm>
            <a:off x="-368220" y="-83976"/>
            <a:ext cx="12560220" cy="694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96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83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 with 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113" y="1124682"/>
            <a:ext cx="2703479" cy="399216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buNone/>
              <a:defRPr lang="en-US" altLang="ko-KR" sz="100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55" indent="0"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10" indent="0"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664" indent="0"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218" indent="0"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3955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85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7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10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75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0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29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51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49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A4F98-43DF-4E94-B1EA-7C919AEB24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0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F4BF-A7E9-474C-874D-E149D178F4CA}" type="datetimeFigureOut">
              <a:rPr lang="en-CA" smtClean="0"/>
              <a:t>27/06/2016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A4F98-43DF-4E94-B1EA-7C919AEB247C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5" y="6184417"/>
            <a:ext cx="895602" cy="4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6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Further Expansions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Module 2.06 </a:t>
            </a:r>
            <a:r>
              <a:rPr lang="en-CA" dirty="0"/>
              <a:t>from </a:t>
            </a:r>
            <a:r>
              <a:rPr lang="en-CA" dirty="0" err="1"/>
              <a:t>BlackHat</a:t>
            </a:r>
            <a:r>
              <a:rPr lang="en-CA" dirty="0"/>
              <a:t> Training</a:t>
            </a:r>
          </a:p>
          <a:p>
            <a:endParaRPr lang="en-CA" dirty="0"/>
          </a:p>
          <a:p>
            <a:endParaRPr lang="en-CA" dirty="0"/>
          </a:p>
          <a:p>
            <a:pPr algn="r"/>
            <a:r>
              <a:rPr lang="en-CA" dirty="0"/>
              <a:t>Trainer: </a:t>
            </a:r>
            <a:r>
              <a:rPr lang="en-CA" b="1" dirty="0"/>
              <a:t>Colin O’Flynn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" y="6246367"/>
            <a:ext cx="895602" cy="4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0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Connections</a:t>
            </a:r>
          </a:p>
        </p:txBody>
      </p:sp>
      <p:pic>
        <p:nvPicPr>
          <p:cNvPr id="4098" name="Picture 2" descr="_images/rear_targe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6889"/>
            <a:ext cx="3693913" cy="17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01" y="2996952"/>
            <a:ext cx="4570462" cy="31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000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FPGA-Controlled Target-IO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50185" y="1690688"/>
            <a:ext cx="8291630" cy="4608511"/>
          </a:xfrm>
        </p:spPr>
        <p:txBody>
          <a:bodyPr>
            <a:normAutofit fontScale="92500" lnSpcReduction="10000"/>
          </a:bodyPr>
          <a:lstStyle/>
          <a:p>
            <a:r>
              <a:rPr lang="en-CA" sz="3000" b="1" dirty="0">
                <a:solidFill>
                  <a:schemeClr val="accent2">
                    <a:lumMod val="75000"/>
                  </a:schemeClr>
                </a:solidFill>
              </a:rPr>
              <a:t>Purpose: </a:t>
            </a:r>
            <a:r>
              <a:rPr lang="en-CA" sz="3000" dirty="0"/>
              <a:t>Medium speed digital IO, controlled by  FPGA project.</a:t>
            </a:r>
          </a:p>
          <a:p>
            <a:endParaRPr lang="en-CA" sz="3000" dirty="0"/>
          </a:p>
          <a:p>
            <a:r>
              <a:rPr lang="en-CA" sz="3000" b="1" dirty="0">
                <a:solidFill>
                  <a:schemeClr val="accent2">
                    <a:lumMod val="75000"/>
                  </a:schemeClr>
                </a:solidFill>
              </a:rPr>
              <a:t>Specs: </a:t>
            </a:r>
            <a:r>
              <a:rPr lang="en-CA" sz="3000" dirty="0"/>
              <a:t>4 IO lines, bi-directional including open-drain support (e.g. I</a:t>
            </a:r>
            <a:r>
              <a:rPr lang="en-CA" sz="3000" baseline="30000" dirty="0"/>
              <a:t>2</a:t>
            </a:r>
            <a:r>
              <a:rPr lang="en-CA" sz="3000" dirty="0"/>
              <a:t>C). FPGA can choose to drive lines using push-pull (faster IO) or open-drain. </a:t>
            </a:r>
          </a:p>
          <a:p>
            <a:endParaRPr lang="en-CA" sz="3000" dirty="0"/>
          </a:p>
          <a:p>
            <a:r>
              <a:rPr lang="en-CA" sz="3000" b="1" dirty="0">
                <a:solidFill>
                  <a:schemeClr val="accent2">
                    <a:lumMod val="75000"/>
                  </a:schemeClr>
                </a:solidFill>
              </a:rPr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tx1"/>
                </a:solidFill>
              </a:rPr>
              <a:t>Interface for Target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tx1"/>
                </a:solidFill>
              </a:rPr>
              <a:t>Trigger Lines</a:t>
            </a:r>
          </a:p>
        </p:txBody>
      </p:sp>
    </p:spTree>
    <p:extLst>
      <p:ext uri="{BB962C8B-B14F-4D97-AF65-F5344CB8AC3E}">
        <p14:creationId xmlns:p14="http://schemas.microsoft.com/office/powerpoint/2010/main" val="6390466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4283" y="404664"/>
            <a:ext cx="8411869" cy="623292"/>
          </a:xfrm>
        </p:spPr>
        <p:txBody>
          <a:bodyPr>
            <a:normAutofit fontScale="90000"/>
          </a:bodyPr>
          <a:lstStyle/>
          <a:p>
            <a:r>
              <a:rPr lang="en-CA" dirty="0"/>
              <a:t>FPGA-Controlled High-Speed Lines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000727" y="991760"/>
            <a:ext cx="9643192" cy="6197605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en-US" altLang="ko-KR" sz="100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55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10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664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218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  <a:lvl6pPr marL="335254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b="1" dirty="0">
                <a:solidFill>
                  <a:schemeClr val="accent2">
                    <a:lumMod val="75000"/>
                  </a:schemeClr>
                </a:solidFill>
              </a:rPr>
              <a:t>Purpose: </a:t>
            </a:r>
            <a:r>
              <a:rPr lang="en-CA" sz="3000" dirty="0"/>
              <a:t>Very high speed digital IO for clocks, controlled by FPGA.</a:t>
            </a:r>
          </a:p>
          <a:p>
            <a:endParaRPr lang="en-CA" sz="3000" dirty="0"/>
          </a:p>
          <a:p>
            <a:r>
              <a:rPr lang="en-CA" sz="3000" b="1" dirty="0">
                <a:solidFill>
                  <a:schemeClr val="accent2">
                    <a:lumMod val="75000"/>
                  </a:schemeClr>
                </a:solidFill>
              </a:rPr>
              <a:t>Specs: </a:t>
            </a:r>
            <a:r>
              <a:rPr lang="en-CA" sz="3000" dirty="0"/>
              <a:t>2 IO lines, bi-directional but must set direction from FPGA (e.g. another line sets if input or output). VERY FAST slew rate, be careful of ringing.</a:t>
            </a:r>
          </a:p>
          <a:p>
            <a:endParaRPr lang="en-CA" sz="3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sz="3000" b="1" dirty="0">
                <a:solidFill>
                  <a:schemeClr val="accent2">
                    <a:lumMod val="75000"/>
                  </a:schemeClr>
                </a:solidFill>
              </a:rPr>
              <a:t>Examples: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3000" dirty="0">
                <a:solidFill>
                  <a:schemeClr val="tx1"/>
                </a:solidFill>
              </a:rPr>
              <a:t>Clock Input from Target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3000" dirty="0">
                <a:solidFill>
                  <a:schemeClr val="tx1"/>
                </a:solidFill>
              </a:rPr>
              <a:t>Clock Output to Target</a:t>
            </a:r>
          </a:p>
        </p:txBody>
      </p:sp>
      <p:sp>
        <p:nvSpPr>
          <p:cNvPr id="2" name="Rectangle 1"/>
          <p:cNvSpPr/>
          <p:nvPr/>
        </p:nvSpPr>
        <p:spPr>
          <a:xfrm>
            <a:off x="7726987" y="5516219"/>
            <a:ext cx="33970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3000" dirty="0"/>
              <a:t>Glitch Output</a:t>
            </a:r>
          </a:p>
        </p:txBody>
      </p:sp>
    </p:spTree>
    <p:extLst>
      <p:ext uri="{BB962C8B-B14F-4D97-AF65-F5344CB8AC3E}">
        <p14:creationId xmlns:p14="http://schemas.microsoft.com/office/powerpoint/2010/main" val="289191794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Directories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584" y="148478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cs typeface="Courier New" panose="02070309020205020404" pitchFamily="49" charset="0"/>
              </a:rPr>
              <a:t>If you didn’t save a project before capture: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default-data-</a:t>
            </a:r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400" dirty="0">
                <a:cs typeface="Courier New" panose="02070309020205020404" pitchFamily="49" charset="0"/>
              </a:rPr>
              <a:t>If you saved a project before capture: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projectname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$_data</a:t>
            </a:r>
          </a:p>
          <a:p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54" y="3192493"/>
            <a:ext cx="3155627" cy="344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01734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Wave Format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2779" y="1980359"/>
            <a:ext cx="8291630" cy="3992167"/>
          </a:xfrm>
        </p:spPr>
        <p:txBody>
          <a:bodyPr>
            <a:normAutofit fontScale="55000" lnSpcReduction="20000"/>
          </a:bodyPr>
          <a:lstStyle/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[Trace </a:t>
            </a:r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numTraces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5000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format = native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3000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= 2014.06.13-20.12.56_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 = 2014-06-13 20:12:56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scopeSampleRate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notes = ""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scopeName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unknown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scopeXUnits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targetSW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unknown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targetHW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unknown</a:t>
            </a:r>
          </a:p>
          <a:p>
            <a:r>
              <a:rPr lang="en-CA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scopeYUnits</a:t>
            </a:r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[Aux Data 0000 - Partition Randomly (debug)]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round = 0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filename = 2014.06.13-20.12.56_PartitionRandDebug_aux_0000.npy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[Aux Data 0001 - Partition Randomly (debug)]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round = 0</a:t>
            </a:r>
          </a:p>
          <a:p>
            <a:r>
              <a:rPr lang="en-C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filename = 2014.06.13-20.12.56_PartitionRandDebug_aux_0001.npy</a:t>
            </a:r>
          </a:p>
        </p:txBody>
      </p:sp>
    </p:spTree>
    <p:extLst>
      <p:ext uri="{BB962C8B-B14F-4D97-AF65-F5344CB8AC3E}">
        <p14:creationId xmlns:p14="http://schemas.microsoft.com/office/powerpoint/2010/main" val="34826785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Wave Format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80834" y="1124682"/>
            <a:ext cx="7427534" cy="39921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Wave files SAVED during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Project file made by linking all wave files into one project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If capture crashes hopefully no or little data lost…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212976"/>
            <a:ext cx="46101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47928" y="3861048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48128" y="3537882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Determines how many files to write</a:t>
            </a:r>
          </a:p>
          <a:p>
            <a:endParaRPr lang="en-CA" dirty="0"/>
          </a:p>
          <a:p>
            <a:r>
              <a:rPr lang="en-CA" b="1" dirty="0"/>
              <a:t>Traces/File = </a:t>
            </a:r>
            <a:r>
              <a:rPr lang="en-CA" b="1" dirty="0" err="1"/>
              <a:t>NoTraces</a:t>
            </a:r>
            <a:r>
              <a:rPr lang="en-CA" b="1" dirty="0"/>
              <a:t>/</a:t>
            </a:r>
            <a:r>
              <a:rPr lang="en-CA" b="1" dirty="0" err="1"/>
              <a:t>CaptureSegments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96375681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Scripting Some Files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034033"/>
            <a:ext cx="7560840" cy="53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>
          <a:xfrm rot="5400000">
            <a:off x="2891644" y="4473116"/>
            <a:ext cx="1800200" cy="115212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26031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Scripting Some 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4892" y="169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Open the file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training_material\copy_paste\script_analyzer.py</a:t>
            </a:r>
          </a:p>
        </p:txBody>
      </p:sp>
    </p:spTree>
    <p:extLst>
      <p:ext uri="{BB962C8B-B14F-4D97-AF65-F5344CB8AC3E}">
        <p14:creationId xmlns:p14="http://schemas.microsoft.com/office/powerpoint/2010/main" val="216645725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Scripting some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0834" y="1124682"/>
            <a:ext cx="8003598" cy="39921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CA" sz="2800" dirty="0"/>
              <a:t>Copy to your Virtual Machine</a:t>
            </a:r>
          </a:p>
          <a:p>
            <a:pPr marL="514350" indent="-514350">
              <a:buAutoNum type="arabicPeriod"/>
            </a:pPr>
            <a:r>
              <a:rPr lang="en-CA" sz="2800" dirty="0"/>
              <a:t>Run the File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636913"/>
            <a:ext cx="7496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91733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Like Magic!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268760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0001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3923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en-CA" dirty="0"/>
              <a:t>Background to Development</a:t>
            </a:r>
          </a:p>
          <a:p>
            <a:pPr fontAlgn="ctr"/>
            <a:r>
              <a:rPr lang="en-CA" dirty="0"/>
              <a:t>Synchronous Sampling</a:t>
            </a:r>
          </a:p>
          <a:p>
            <a:pPr fontAlgn="ctr"/>
            <a:r>
              <a:rPr lang="en-CA" dirty="0"/>
              <a:t>Connecting CW To Target Device</a:t>
            </a:r>
          </a:p>
          <a:p>
            <a:pPr lvl="1" fontAlgn="ctr"/>
            <a:r>
              <a:rPr lang="en-CA" dirty="0"/>
              <a:t>Voltage Translators</a:t>
            </a:r>
          </a:p>
          <a:p>
            <a:pPr lvl="1" fontAlgn="ctr"/>
            <a:r>
              <a:rPr lang="en-CA" dirty="0"/>
              <a:t>Serial IO</a:t>
            </a:r>
          </a:p>
          <a:p>
            <a:pPr lvl="1" fontAlgn="ctr"/>
            <a:r>
              <a:rPr lang="en-CA" dirty="0"/>
              <a:t>Programming the AVR</a:t>
            </a:r>
          </a:p>
          <a:p>
            <a:pPr fontAlgn="ctr"/>
            <a:r>
              <a:rPr lang="en-CA" dirty="0"/>
              <a:t>Software</a:t>
            </a:r>
          </a:p>
          <a:p>
            <a:pPr lvl="1" fontAlgn="ctr"/>
            <a:r>
              <a:rPr lang="en-CA" dirty="0"/>
              <a:t>Overview of two parts</a:t>
            </a:r>
          </a:p>
          <a:p>
            <a:pPr lvl="1" fontAlgn="ctr"/>
            <a:r>
              <a:rPr lang="en-CA" dirty="0"/>
              <a:t>Overview of project files</a:t>
            </a:r>
          </a:p>
          <a:p>
            <a:pPr lvl="1" fontAlgn="ctr"/>
            <a:r>
              <a:rPr lang="en-CA" dirty="0"/>
              <a:t>About scripting</a:t>
            </a:r>
          </a:p>
          <a:p>
            <a:pPr lvl="1" fontAlgn="ctr"/>
            <a:r>
              <a:rPr lang="en-CA" dirty="0"/>
              <a:t>About special scripts</a:t>
            </a:r>
          </a:p>
          <a:p>
            <a:pPr fontAlgn="ctr"/>
            <a:r>
              <a:rPr lang="en-CA" dirty="0"/>
              <a:t>Capture Software</a:t>
            </a:r>
          </a:p>
          <a:p>
            <a:pPr fontAlgn="ctr"/>
            <a:r>
              <a:rPr lang="en-CA" dirty="0"/>
              <a:t>Analysis Software</a:t>
            </a:r>
          </a:p>
          <a:p>
            <a:pPr fontAlgn="ctr"/>
            <a:r>
              <a:rPr lang="en-CA" dirty="0"/>
              <a:t>FPGA Project</a:t>
            </a:r>
          </a:p>
        </p:txBody>
      </p:sp>
    </p:spTree>
    <p:extLst>
      <p:ext uri="{BB962C8B-B14F-4D97-AF65-F5344CB8AC3E}">
        <p14:creationId xmlns:p14="http://schemas.microsoft.com/office/powerpoint/2010/main" val="203478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a Project File…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560" y="170080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7F00"/>
                </a:solidFill>
                <a:latin typeface="Consolas"/>
              </a:rPr>
              <a:t>#User commands here</a:t>
            </a:r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>
                <a:solidFill>
                  <a:srgbClr val="0000EF"/>
                </a:solidFill>
                <a:latin typeface="Consolas"/>
              </a:rPr>
              <a:t>print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"***** Starting User Script *****"</a:t>
            </a:r>
            <a:endParaRPr lang="en-CA" dirty="0">
              <a:solidFill>
                <a:srgbClr val="A8C5FF"/>
              </a:solidFill>
              <a:latin typeface="Consolas"/>
            </a:endParaRPr>
          </a:p>
          <a:p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 err="1">
                <a:solidFill>
                  <a:srgbClr val="000000"/>
                </a:solidFill>
                <a:latin typeface="Consolas"/>
              </a:rPr>
              <a:t>ana</a:t>
            </a:r>
            <a:r>
              <a:rPr lang="en-CA" b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CA" dirty="0" err="1">
                <a:solidFill>
                  <a:srgbClr val="000000"/>
                </a:solidFill>
                <a:latin typeface="Consolas"/>
              </a:rPr>
              <a:t>openProject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"/home/</a:t>
            </a:r>
            <a:r>
              <a:rPr lang="en-CA" dirty="0" err="1">
                <a:solidFill>
                  <a:srgbClr val="7F007F"/>
                </a:solidFill>
                <a:latin typeface="Consolas"/>
              </a:rPr>
              <a:t>chipwhisperer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/</a:t>
            </a:r>
            <a:r>
              <a:rPr lang="en-CA" dirty="0" err="1">
                <a:solidFill>
                  <a:srgbClr val="7F007F"/>
                </a:solidFill>
                <a:latin typeface="Consolas"/>
              </a:rPr>
              <a:t>example_traces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/</a:t>
            </a:r>
            <a:r>
              <a:rPr lang="en-CA" dirty="0" err="1">
                <a:solidFill>
                  <a:srgbClr val="7F007F"/>
                </a:solidFill>
                <a:latin typeface="Consolas"/>
              </a:rPr>
              <a:t>avr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/avr-vcc-5k-normal.cwp"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)</a:t>
            </a:r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 err="1">
                <a:solidFill>
                  <a:srgbClr val="000000"/>
                </a:solidFill>
                <a:latin typeface="Consolas"/>
              </a:rPr>
              <a:t>pe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()</a:t>
            </a:r>
            <a:endParaRPr lang="en-CA" dirty="0">
              <a:solidFill>
                <a:srgbClr val="A8C5FF"/>
              </a:solidFill>
              <a:latin typeface="Consolas"/>
            </a:endParaRPr>
          </a:p>
          <a:p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>
                <a:solidFill>
                  <a:srgbClr val="0000EF"/>
                </a:solidFill>
                <a:latin typeface="Consolas"/>
              </a:rPr>
              <a:t>print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"***** Ending User Script *****"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74775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 some GUI Commands…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6113" y="126876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7F00"/>
                </a:solidFill>
                <a:latin typeface="Consolas"/>
              </a:rPr>
              <a:t>#User commands here</a:t>
            </a:r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>
                <a:solidFill>
                  <a:srgbClr val="0000EF"/>
                </a:solidFill>
                <a:latin typeface="Consolas"/>
              </a:rPr>
              <a:t>print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"***** Starting User Script *****"</a:t>
            </a:r>
            <a:endParaRPr lang="en-CA" dirty="0">
              <a:solidFill>
                <a:srgbClr val="A8C5FF"/>
              </a:solidFill>
              <a:latin typeface="Consolas"/>
            </a:endParaRPr>
          </a:p>
          <a:p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 err="1">
                <a:solidFill>
                  <a:srgbClr val="000000"/>
                </a:solidFill>
                <a:latin typeface="Consolas"/>
              </a:rPr>
              <a:t>ana</a:t>
            </a:r>
            <a:r>
              <a:rPr lang="en-CA" b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CA" dirty="0" err="1">
                <a:solidFill>
                  <a:srgbClr val="000000"/>
                </a:solidFill>
                <a:latin typeface="Consolas"/>
              </a:rPr>
              <a:t>openProject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"/home/</a:t>
            </a:r>
            <a:r>
              <a:rPr lang="en-CA" dirty="0" err="1">
                <a:solidFill>
                  <a:srgbClr val="7F007F"/>
                </a:solidFill>
                <a:latin typeface="Consolas"/>
              </a:rPr>
              <a:t>chipwhisperer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/</a:t>
            </a:r>
            <a:r>
              <a:rPr lang="en-CA" dirty="0" err="1">
                <a:solidFill>
                  <a:srgbClr val="7F007F"/>
                </a:solidFill>
                <a:latin typeface="Consolas"/>
              </a:rPr>
              <a:t>example_traces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/</a:t>
            </a:r>
            <a:r>
              <a:rPr lang="en-CA" dirty="0" err="1">
                <a:solidFill>
                  <a:srgbClr val="7F007F"/>
                </a:solidFill>
                <a:latin typeface="Consolas"/>
              </a:rPr>
              <a:t>avr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/avr-vcc-5k-normal.cwp"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)</a:t>
            </a:r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 err="1">
                <a:solidFill>
                  <a:srgbClr val="000000"/>
                </a:solidFill>
                <a:latin typeface="Consolas"/>
              </a:rPr>
              <a:t>pe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()</a:t>
            </a:r>
          </a:p>
          <a:p>
            <a:endParaRPr lang="en-CA" b="1" dirty="0">
              <a:solidFill>
                <a:srgbClr val="000000"/>
              </a:solidFill>
              <a:latin typeface="Consolas"/>
            </a:endParaRPr>
          </a:p>
          <a:p>
            <a:r>
              <a:rPr lang="en-CA" dirty="0" err="1">
                <a:solidFill>
                  <a:prstClr val="black"/>
                </a:solidFill>
                <a:latin typeface="Consolas"/>
              </a:rPr>
              <a:t>ana</a:t>
            </a:r>
            <a:r>
              <a:rPr lang="en-CA" b="1" dirty="0" err="1">
                <a:solidFill>
                  <a:prstClr val="black"/>
                </a:solidFill>
                <a:latin typeface="Consolas"/>
              </a:rPr>
              <a:t>.</a:t>
            </a:r>
            <a:r>
              <a:rPr lang="en-CA" dirty="0" err="1">
                <a:solidFill>
                  <a:prstClr val="black"/>
                </a:solidFill>
                <a:latin typeface="Consolas"/>
              </a:rPr>
              <a:t>setParameter</a:t>
            </a:r>
            <a:r>
              <a:rPr lang="en-CA" b="1" dirty="0">
                <a:solidFill>
                  <a:prstClr val="black"/>
                </a:solidFill>
                <a:latin typeface="Consolas"/>
              </a:rPr>
              <a:t>([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'Generic Settings'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'Result Collection'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'Input Trace Plot'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'Trace Range'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CA" dirty="0">
                <a:solidFill>
                  <a:srgbClr val="007F7F"/>
                </a:solidFill>
                <a:latin typeface="Consolas"/>
              </a:rPr>
              <a:t>0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007F7F"/>
                </a:solidFill>
                <a:latin typeface="Consolas"/>
              </a:rPr>
              <a:t>10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)])</a:t>
            </a:r>
          </a:p>
          <a:p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 err="1">
                <a:solidFill>
                  <a:srgbClr val="000000"/>
                </a:solidFill>
                <a:latin typeface="Consolas"/>
              </a:rPr>
              <a:t>ana</a:t>
            </a:r>
            <a:r>
              <a:rPr lang="en-CA" b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CA" dirty="0" err="1">
                <a:solidFill>
                  <a:srgbClr val="000000"/>
                </a:solidFill>
                <a:latin typeface="Consolas"/>
              </a:rPr>
              <a:t>setParameter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([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'Generic Settings'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'Result Collection'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'Input Trace Plot'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'Redraw'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,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0000EF"/>
                </a:solidFill>
                <a:latin typeface="Consolas"/>
              </a:rPr>
              <a:t>None</a:t>
            </a:r>
            <a:r>
              <a:rPr lang="en-CA" b="1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endParaRPr lang="en-CA" dirty="0">
              <a:solidFill>
                <a:srgbClr val="A8C5FF"/>
              </a:solidFill>
              <a:latin typeface="Consolas"/>
            </a:endParaRPr>
          </a:p>
          <a:p>
            <a:r>
              <a:rPr lang="en-CA" dirty="0">
                <a:solidFill>
                  <a:srgbClr val="0000EF"/>
                </a:solidFill>
                <a:latin typeface="Consolas"/>
              </a:rPr>
              <a:t>print</a:t>
            </a:r>
            <a:r>
              <a:rPr lang="en-CA" dirty="0">
                <a:solidFill>
                  <a:srgbClr val="A8C5FF"/>
                </a:solidFill>
                <a:latin typeface="Consolas"/>
              </a:rPr>
              <a:t> </a:t>
            </a:r>
            <a:r>
              <a:rPr lang="en-CA" dirty="0">
                <a:solidFill>
                  <a:srgbClr val="7F007F"/>
                </a:solidFill>
                <a:latin typeface="Consolas"/>
              </a:rPr>
              <a:t>"***** Ending User Script *****"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28487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Attack Script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964642"/>
            <a:ext cx="5760640" cy="546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24706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Preprocessing Modules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8" t="58052"/>
          <a:stretch/>
        </p:blipFill>
        <p:spPr>
          <a:xfrm>
            <a:off x="2639616" y="1412776"/>
            <a:ext cx="6696744" cy="43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6122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Scripting Examples…</a:t>
            </a:r>
          </a:p>
        </p:txBody>
      </p:sp>
    </p:spTree>
    <p:extLst>
      <p:ext uri="{BB962C8B-B14F-4D97-AF65-F5344CB8AC3E}">
        <p14:creationId xmlns:p14="http://schemas.microsoft.com/office/powerpoint/2010/main" val="206799998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Capture Software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59358" r="40521"/>
          <a:stretch/>
        </p:blipFill>
        <p:spPr>
          <a:xfrm>
            <a:off x="3071664" y="1412776"/>
            <a:ext cx="5976664" cy="40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000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FPGA Project Generation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9536" y="134076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#!/bin/</a:t>
            </a:r>
            <a:r>
              <a:rPr lang="en-CA" dirty="0" err="1"/>
              <a:t>sh</a:t>
            </a:r>
            <a:endParaRPr lang="en-CA" dirty="0"/>
          </a:p>
          <a:p>
            <a:r>
              <a:rPr lang="en-CA" dirty="0"/>
              <a:t>../../../../openadc/hdl/makeise/./makeise.py ztex_rev2_1.11c_ise.in ztex_rev2_1.11c_ise/ztex_rev2_1.11c_ise.xise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6158" y="2264099"/>
            <a:ext cx="9111843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Input file for </a:t>
            </a:r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OpenADC-MakeISE</a:t>
            </a:r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for the ChipWhisperer-CaptureRev2 Hardware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OpenADC-MakeISE</a:t>
            </a:r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is a method of making ISE Project files automatically, and will eventually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be extended to include command-line design flows. This saves the issue of dealing with changes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in project files being added to git, especially if using different versions of ISE.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WARNING: Everything is CASE SENSITIVE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endParaRPr lang="en-CA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[ISE Configuration]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#Generate project configuration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#You can specify any parameter here which will override the input file 'defaults'</a:t>
            </a:r>
          </a:p>
          <a:p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InputFile</a:t>
            </a:r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= ise_verilog_template.xise.in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Version = 14.4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Device Family = Spartan6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Package = ftg256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Device = xc6slx25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Speed Grade = -3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Verilog Include Directories = ../../../</a:t>
            </a:r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hdl</a:t>
            </a:r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|../../../../../</a:t>
            </a:r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openadc</a:t>
            </a:r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hdl</a:t>
            </a:r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hdl</a:t>
            </a:r>
            <a:endParaRPr lang="en-CA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#This is needed to allow the partial </a:t>
            </a:r>
            <a:r>
              <a:rPr lang="en-CA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bitstream</a:t>
            </a:r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files to be generated successfully</a:t>
            </a:r>
          </a:p>
          <a:p>
            <a:r>
              <a:rPr lang="en-CA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Other Map Command Line Options = -convert_bram8</a:t>
            </a:r>
          </a:p>
        </p:txBody>
      </p:sp>
    </p:spTree>
    <p:extLst>
      <p:ext uri="{BB962C8B-B14F-4D97-AF65-F5344CB8AC3E}">
        <p14:creationId xmlns:p14="http://schemas.microsoft.com/office/powerpoint/2010/main" val="379044749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FPGA Project Generation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537" y="1429918"/>
            <a:ext cx="91118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[Setup File]</a:t>
            </a:r>
          </a:p>
          <a:p>
            <a:r>
              <a:rPr lang="en-CA" dirty="0"/>
              <a:t>ZTEX</a:t>
            </a:r>
          </a:p>
          <a:p>
            <a:r>
              <a:rPr lang="en-CA" dirty="0"/>
              <a:t>UART_CLK = 30000000</a:t>
            </a:r>
          </a:p>
          <a:p>
            <a:r>
              <a:rPr lang="en-CA" dirty="0"/>
              <a:t>MAX_SAMPLES = 24573</a:t>
            </a:r>
          </a:p>
          <a:p>
            <a:r>
              <a:rPr lang="en-CA" dirty="0"/>
              <a:t>FAST_FTDI</a:t>
            </a:r>
          </a:p>
          <a:p>
            <a:r>
              <a:rPr lang="en-CA" dirty="0"/>
              <a:t>NOBUFG_ADCCLK</a:t>
            </a:r>
          </a:p>
          <a:p>
            <a:r>
              <a:rPr lang="en-CA" dirty="0"/>
              <a:t>CLOCK_ADVANCED</a:t>
            </a:r>
          </a:p>
          <a:p>
            <a:r>
              <a:rPr lang="en-CA" dirty="0"/>
              <a:t>SYSTEM_CLK = 30000000</a:t>
            </a:r>
          </a:p>
          <a:p>
            <a:r>
              <a:rPr lang="en-CA" dirty="0"/>
              <a:t>TARG_UART_BAUD = 38400</a:t>
            </a:r>
          </a:p>
          <a:p>
            <a:r>
              <a:rPr lang="en-CA" dirty="0"/>
              <a:t>HW_TYPE = 3</a:t>
            </a:r>
          </a:p>
          <a:p>
            <a:r>
              <a:rPr lang="en-CA" dirty="0"/>
              <a:t>HW_VER = 0</a:t>
            </a:r>
          </a:p>
          <a:p>
            <a:r>
              <a:rPr lang="en-CA" dirty="0"/>
              <a:t>#ENABLE_RECONFIG	</a:t>
            </a:r>
          </a:p>
          <a:p>
            <a:r>
              <a:rPr lang="en-CA" dirty="0"/>
              <a:t>#ENABLE_I2C</a:t>
            </a:r>
          </a:p>
        </p:txBody>
      </p:sp>
    </p:spTree>
    <p:extLst>
      <p:ext uri="{BB962C8B-B14F-4D97-AF65-F5344CB8AC3E}">
        <p14:creationId xmlns:p14="http://schemas.microsoft.com/office/powerpoint/2010/main" val="63528157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ChipWhisperer Main FPGA Project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354782"/>
            <a:ext cx="6407398" cy="55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1839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Generating </a:t>
            </a:r>
            <a:r>
              <a:rPr lang="en-CA" dirty="0" err="1"/>
              <a:t>Bitstreams</a:t>
            </a:r>
            <a:r>
              <a:rPr lang="en-CA" dirty="0"/>
              <a:t> + Partial Files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4806" y="1330189"/>
            <a:ext cx="9334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err="1"/>
              <a:t>Bitstream</a:t>
            </a:r>
            <a:r>
              <a:rPr lang="en-CA" sz="2800" dirty="0"/>
              <a:t> location specified in GUI</a:t>
            </a:r>
          </a:p>
          <a:p>
            <a:endParaRPr lang="en-CA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Date printed on start-up, ensure it’s finding your new file!</a:t>
            </a:r>
          </a:p>
          <a:p>
            <a:pPr lvl="1"/>
            <a:endParaRPr lang="en-CA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Will have to unplug/</a:t>
            </a:r>
            <a:r>
              <a:rPr lang="en-CA" sz="2800" dirty="0" err="1"/>
              <a:t>replug</a:t>
            </a:r>
            <a:r>
              <a:rPr lang="en-CA" sz="2800" dirty="0"/>
              <a:t> CW first to clear old </a:t>
            </a:r>
            <a:r>
              <a:rPr lang="en-CA" sz="2800" dirty="0" err="1"/>
              <a:t>bitstream</a:t>
            </a:r>
            <a:endParaRPr lang="en-CA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50" y="4509120"/>
            <a:ext cx="4762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9860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79296" cy="4525963"/>
          </a:xfrm>
        </p:spPr>
        <p:txBody>
          <a:bodyPr/>
          <a:lstStyle/>
          <a:p>
            <a:r>
              <a:rPr lang="en-CA" sz="3000" dirty="0"/>
              <a:t>Introduce ChipWhisperer System</a:t>
            </a:r>
          </a:p>
          <a:p>
            <a:r>
              <a:rPr lang="en-CA" sz="3000" dirty="0"/>
              <a:t>Comparison of ChipWhisperer System to Existing</a:t>
            </a:r>
          </a:p>
          <a:p>
            <a:r>
              <a:rPr lang="en-CA" sz="3000" dirty="0"/>
              <a:t>Learn important details of connecting hardware</a:t>
            </a:r>
          </a:p>
          <a:p>
            <a:r>
              <a:rPr lang="en-CA" sz="3000" dirty="0"/>
              <a:t>Learn software methodology</a:t>
            </a:r>
          </a:p>
          <a:p>
            <a:endParaRPr lang="en-CA" sz="3000" dirty="0"/>
          </a:p>
          <a:p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61582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Generating </a:t>
            </a:r>
            <a:r>
              <a:rPr lang="en-CA" dirty="0" err="1"/>
              <a:t>Bitstreams</a:t>
            </a:r>
            <a:r>
              <a:rPr lang="en-CA" dirty="0"/>
              <a:t> + Partial Files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4404" y="1326081"/>
            <a:ext cx="7272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If you want glitch generation, need to run the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generate_reconfig_dicts.py</a:t>
            </a:r>
            <a:r>
              <a:rPr lang="en-CA" sz="2000" dirty="0"/>
              <a:t> script in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chipwhisperer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\hardware\capture\chipwhisperer-rev2\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hdl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/>
              <a:t>WARNING: Takes a long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/>
              <a:t>Then copy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s6lx25-glitchwidth.p</a:t>
            </a:r>
            <a:r>
              <a:rPr lang="en-CA" sz="2000" dirty="0"/>
              <a:t> &amp;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s6lx25-glitchoffset.p</a:t>
            </a:r>
            <a:r>
              <a:rPr lang="en-CA" sz="2000" dirty="0"/>
              <a:t> to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chipwhisperer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\software\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chipwhisperer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\capture\scopes\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cw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-partial-files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>
                <a:cs typeface="Courier New" panose="02070309020205020404" pitchFamily="49" charset="0"/>
              </a:rPr>
              <a:t>CW-Capture uses timestamps to confirm partial files &amp; </a:t>
            </a:r>
            <a:r>
              <a:rPr lang="en-CA" sz="2000" dirty="0" err="1">
                <a:cs typeface="Courier New" panose="02070309020205020404" pitchFamily="49" charset="0"/>
              </a:rPr>
              <a:t>bitstream</a:t>
            </a:r>
            <a:r>
              <a:rPr lang="en-CA" sz="2000" dirty="0">
                <a:cs typeface="Courier New" panose="02070309020205020404" pitchFamily="49" charset="0"/>
              </a:rPr>
              <a:t> are consistent (~within 8 hours). If not the partial reconfiguration is disabled &amp; message printed</a:t>
            </a:r>
          </a:p>
        </p:txBody>
      </p:sp>
    </p:spTree>
    <p:extLst>
      <p:ext uri="{BB962C8B-B14F-4D97-AF65-F5344CB8AC3E}">
        <p14:creationId xmlns:p14="http://schemas.microsoft.com/office/powerpoint/2010/main" val="349004571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09" y="5277619"/>
            <a:ext cx="11573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This training content is Copyright © </a:t>
            </a:r>
            <a:r>
              <a:rPr lang="en-CA" dirty="0" err="1"/>
              <a:t>NewAE</a:t>
            </a:r>
            <a:r>
              <a:rPr lang="en-CA" dirty="0"/>
              <a:t> Technology Inc. 2016. </a:t>
            </a:r>
            <a:r>
              <a:rPr lang="en-CA" dirty="0" err="1"/>
              <a:t>ChipWhisperer</a:t>
            </a:r>
            <a:r>
              <a:rPr lang="en-CA" dirty="0"/>
              <a:t> is a trademark of </a:t>
            </a:r>
            <a:r>
              <a:rPr lang="en-CA" dirty="0" err="1"/>
              <a:t>NewAE</a:t>
            </a:r>
            <a:r>
              <a:rPr lang="en-CA" dirty="0"/>
              <a:t> Technology Inc., registered in the United States of America and Europe. See terms and conditions at ChipWhisperer.io</a:t>
            </a:r>
          </a:p>
        </p:txBody>
      </p:sp>
    </p:spTree>
    <p:extLst>
      <p:ext uri="{BB962C8B-B14F-4D97-AF65-F5344CB8AC3E}">
        <p14:creationId xmlns:p14="http://schemas.microsoft.com/office/powerpoint/2010/main" val="148304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/>
              <a:t>A Simple Block Diagram…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04" y="1073072"/>
            <a:ext cx="8100392" cy="54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51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Clock Routing Inside the FPGA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2276872"/>
            <a:ext cx="863830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7311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Clock Routing GUI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72" y="836713"/>
            <a:ext cx="4257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64" y="1628801"/>
            <a:ext cx="4191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933056"/>
            <a:ext cx="7704856" cy="20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4104"/>
          <p:cNvGrpSpPr/>
          <p:nvPr/>
        </p:nvGrpSpPr>
        <p:grpSpPr>
          <a:xfrm>
            <a:off x="8976320" y="1124744"/>
            <a:ext cx="1080120" cy="4032448"/>
            <a:chOff x="7452320" y="1124744"/>
            <a:chExt cx="1080120" cy="4032448"/>
          </a:xfrm>
        </p:grpSpPr>
        <p:cxnSp>
          <p:nvCxnSpPr>
            <p:cNvPr id="4100" name="Straight Connector 4099"/>
            <p:cNvCxnSpPr/>
            <p:nvPr/>
          </p:nvCxnSpPr>
          <p:spPr>
            <a:xfrm>
              <a:off x="7812360" y="1124744"/>
              <a:ext cx="7200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/>
            <p:cNvCxnSpPr/>
            <p:nvPr/>
          </p:nvCxnSpPr>
          <p:spPr>
            <a:xfrm>
              <a:off x="8532440" y="1124744"/>
              <a:ext cx="0" cy="40324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Arrow Connector 4103"/>
            <p:cNvCxnSpPr/>
            <p:nvPr/>
          </p:nvCxnSpPr>
          <p:spPr>
            <a:xfrm flipH="1">
              <a:off x="7452320" y="5157192"/>
              <a:ext cx="108012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4" name="Group 4113"/>
          <p:cNvGrpSpPr/>
          <p:nvPr/>
        </p:nvGrpSpPr>
        <p:grpSpPr>
          <a:xfrm>
            <a:off x="7824192" y="1340768"/>
            <a:ext cx="1944216" cy="3744416"/>
            <a:chOff x="6300192" y="1340768"/>
            <a:chExt cx="1944216" cy="3744416"/>
          </a:xfrm>
        </p:grpSpPr>
        <p:cxnSp>
          <p:nvCxnSpPr>
            <p:cNvPr id="4107" name="Straight Connector 4106"/>
            <p:cNvCxnSpPr/>
            <p:nvPr/>
          </p:nvCxnSpPr>
          <p:spPr>
            <a:xfrm>
              <a:off x="7236296" y="1340768"/>
              <a:ext cx="100811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9" name="Straight Connector 4108"/>
            <p:cNvCxnSpPr/>
            <p:nvPr/>
          </p:nvCxnSpPr>
          <p:spPr>
            <a:xfrm>
              <a:off x="8244408" y="1340768"/>
              <a:ext cx="0" cy="32403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1" name="Straight Connector 4110"/>
            <p:cNvCxnSpPr/>
            <p:nvPr/>
          </p:nvCxnSpPr>
          <p:spPr>
            <a:xfrm flipH="1">
              <a:off x="6300192" y="4581128"/>
              <a:ext cx="19442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3" name="Straight Arrow Connector 4112"/>
            <p:cNvCxnSpPr/>
            <p:nvPr/>
          </p:nvCxnSpPr>
          <p:spPr>
            <a:xfrm>
              <a:off x="6300192" y="4581128"/>
              <a:ext cx="0" cy="5040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9" name="Group 4118"/>
          <p:cNvGrpSpPr/>
          <p:nvPr/>
        </p:nvGrpSpPr>
        <p:grpSpPr>
          <a:xfrm>
            <a:off x="4871864" y="2852936"/>
            <a:ext cx="1800200" cy="1728192"/>
            <a:chOff x="3347864" y="2852936"/>
            <a:chExt cx="1800200" cy="1728192"/>
          </a:xfrm>
        </p:grpSpPr>
        <p:cxnSp>
          <p:nvCxnSpPr>
            <p:cNvPr id="4116" name="Straight Connector 4115"/>
            <p:cNvCxnSpPr/>
            <p:nvPr/>
          </p:nvCxnSpPr>
          <p:spPr>
            <a:xfrm flipH="1">
              <a:off x="3347864" y="2852936"/>
              <a:ext cx="1800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8" name="Straight Arrow Connector 4117"/>
            <p:cNvCxnSpPr/>
            <p:nvPr/>
          </p:nvCxnSpPr>
          <p:spPr>
            <a:xfrm>
              <a:off x="3347864" y="2852936"/>
              <a:ext cx="0" cy="1728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23" name="Straight Arrow Connector 4122"/>
          <p:cNvCxnSpPr/>
          <p:nvPr/>
        </p:nvCxnSpPr>
        <p:spPr>
          <a:xfrm>
            <a:off x="4151784" y="1772816"/>
            <a:ext cx="0" cy="33123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8" name="Group 4127"/>
          <p:cNvGrpSpPr/>
          <p:nvPr/>
        </p:nvGrpSpPr>
        <p:grpSpPr>
          <a:xfrm>
            <a:off x="5738564" y="3140968"/>
            <a:ext cx="861492" cy="1512168"/>
            <a:chOff x="4214564" y="3140968"/>
            <a:chExt cx="861492" cy="1512168"/>
          </a:xfrm>
        </p:grpSpPr>
        <p:cxnSp>
          <p:nvCxnSpPr>
            <p:cNvPr id="4125" name="Straight Connector 4124"/>
            <p:cNvCxnSpPr/>
            <p:nvPr/>
          </p:nvCxnSpPr>
          <p:spPr>
            <a:xfrm flipH="1">
              <a:off x="4214564" y="3140968"/>
              <a:ext cx="86149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7" name="Straight Arrow Connector 4126"/>
            <p:cNvCxnSpPr/>
            <p:nvPr/>
          </p:nvCxnSpPr>
          <p:spPr>
            <a:xfrm>
              <a:off x="4214564" y="3140968"/>
              <a:ext cx="0" cy="151216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2850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Clock Limits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71056" y="1268760"/>
            <a:ext cx="7741368" cy="2376264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en-US" altLang="ko-KR" sz="100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55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10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664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218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  <a:lvl6pPr marL="335254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Limits inside Spartan 6 FPGA used by ChipWhisperer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40" y="1825750"/>
            <a:ext cx="6296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031267" y="3717032"/>
            <a:ext cx="7741368" cy="576064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en-US" altLang="ko-KR" sz="100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55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10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664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218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  <a:lvl6pPr marL="335254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Generally ~5MHz LOWER limit on clock frequencies!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31267" y="4437112"/>
            <a:ext cx="7741368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en-US" altLang="ko-KR" sz="100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55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10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664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218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  <a:lvl6pPr marL="335254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Can use external PLL instead to improve this</a:t>
            </a:r>
          </a:p>
        </p:txBody>
      </p:sp>
    </p:spTree>
    <p:extLst>
      <p:ext uri="{BB962C8B-B14F-4D97-AF65-F5344CB8AC3E}">
        <p14:creationId xmlns:p14="http://schemas.microsoft.com/office/powerpoint/2010/main" val="3593527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Clock Limits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71056" y="1268760"/>
            <a:ext cx="7741368" cy="2376264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en-US" altLang="ko-KR" sz="100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55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10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664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218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  <a:lvl6pPr marL="335254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Can get lower frequencies if you are careful (requires changes to FPGA design!):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039141"/>
            <a:ext cx="6229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5954" y="3228186"/>
            <a:ext cx="526031" cy="41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4713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Output Clock Limits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556792"/>
            <a:ext cx="6324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789041"/>
            <a:ext cx="6229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9970" y="4978086"/>
            <a:ext cx="526031" cy="41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63552" y="3061011"/>
            <a:ext cx="7741368" cy="720080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en-US" altLang="ko-KR" sz="100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55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10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664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218" indent="0" algn="l" defTabSz="121911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100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  <a:lvl6pPr marL="335254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Can get lower frequencies if you are careful (requires changes to FPGA design!):</a:t>
            </a:r>
          </a:p>
        </p:txBody>
      </p:sp>
    </p:spTree>
    <p:extLst>
      <p:ext uri="{BB962C8B-B14F-4D97-AF65-F5344CB8AC3E}">
        <p14:creationId xmlns:p14="http://schemas.microsoft.com/office/powerpoint/2010/main" val="26528887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dobe Heiti Std R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843</Words>
  <Application>Microsoft Office PowerPoint</Application>
  <PresentationFormat>Widescreen</PresentationFormat>
  <Paragraphs>174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Adobe Heiti Std R</vt:lpstr>
      <vt:lpstr>Arial</vt:lpstr>
      <vt:lpstr>Consolas</vt:lpstr>
      <vt:lpstr>Courier New</vt:lpstr>
      <vt:lpstr>Roboto Condensed Light</vt:lpstr>
      <vt:lpstr>Roboto Condensed Regular</vt:lpstr>
      <vt:lpstr>Office Theme</vt:lpstr>
      <vt:lpstr>Further Expansions</vt:lpstr>
      <vt:lpstr>Overview</vt:lpstr>
      <vt:lpstr>Objectives</vt:lpstr>
      <vt:lpstr>A Simple Block Diagram…</vt:lpstr>
      <vt:lpstr>Clock Routing Inside the FPGA</vt:lpstr>
      <vt:lpstr>Clock Routing GUI</vt:lpstr>
      <vt:lpstr>Input Clock Limits</vt:lpstr>
      <vt:lpstr>Input Clock Limits</vt:lpstr>
      <vt:lpstr>Output Clock Limits</vt:lpstr>
      <vt:lpstr>Physical Connections</vt:lpstr>
      <vt:lpstr>FPGA-Controlled Target-IO Lines</vt:lpstr>
      <vt:lpstr>FPGA-Controlled High-Speed Lines</vt:lpstr>
      <vt:lpstr>Data Directories</vt:lpstr>
      <vt:lpstr>Wave Format</vt:lpstr>
      <vt:lpstr>Wave Format</vt:lpstr>
      <vt:lpstr>Scripting Some Files</vt:lpstr>
      <vt:lpstr>Scripting Some Files</vt:lpstr>
      <vt:lpstr>Scripting some Files</vt:lpstr>
      <vt:lpstr>Like Magic!</vt:lpstr>
      <vt:lpstr>Open a Project File…</vt:lpstr>
      <vt:lpstr>Run some GUI Commands…</vt:lpstr>
      <vt:lpstr>The Attack Script</vt:lpstr>
      <vt:lpstr>Preprocessing Modules</vt:lpstr>
      <vt:lpstr>More Scripting Examples…</vt:lpstr>
      <vt:lpstr>Capture Software Architecture</vt:lpstr>
      <vt:lpstr>FPGA Project Generation</vt:lpstr>
      <vt:lpstr>FPGA Project Generation</vt:lpstr>
      <vt:lpstr>ChipWhisperer Main FPGA Project</vt:lpstr>
      <vt:lpstr>Generating Bitstreams + Partial Files</vt:lpstr>
      <vt:lpstr>Generating Bitstreams + Partial Files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NewAE Technology Inc.</dc:creator>
  <cp:lastModifiedBy>Colin O'Flynn</cp:lastModifiedBy>
  <cp:revision>60</cp:revision>
  <dcterms:created xsi:type="dcterms:W3CDTF">2016-01-20T19:49:27Z</dcterms:created>
  <dcterms:modified xsi:type="dcterms:W3CDTF">2016-06-27T17:20:49Z</dcterms:modified>
</cp:coreProperties>
</file>